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87" r:id="rId4"/>
    <p:sldId id="386" r:id="rId5"/>
    <p:sldId id="258" r:id="rId6"/>
    <p:sldId id="259" r:id="rId7"/>
    <p:sldId id="262" r:id="rId8"/>
    <p:sldId id="260" r:id="rId9"/>
    <p:sldId id="263" r:id="rId10"/>
    <p:sldId id="264" r:id="rId11"/>
    <p:sldId id="265" r:id="rId12"/>
    <p:sldId id="389" r:id="rId13"/>
    <p:sldId id="266" r:id="rId14"/>
    <p:sldId id="267" r:id="rId15"/>
    <p:sldId id="268" r:id="rId16"/>
    <p:sldId id="294" r:id="rId17"/>
    <p:sldId id="269" r:id="rId18"/>
    <p:sldId id="291" r:id="rId19"/>
    <p:sldId id="270" r:id="rId20"/>
    <p:sldId id="293" r:id="rId21"/>
    <p:sldId id="295" r:id="rId22"/>
    <p:sldId id="292" r:id="rId23"/>
    <p:sldId id="271" r:id="rId24"/>
    <p:sldId id="272" r:id="rId25"/>
    <p:sldId id="273" r:id="rId26"/>
    <p:sldId id="275" r:id="rId27"/>
    <p:sldId id="296" r:id="rId28"/>
    <p:sldId id="276" r:id="rId29"/>
    <p:sldId id="384" r:id="rId30"/>
    <p:sldId id="261" r:id="rId31"/>
    <p:sldId id="274" r:id="rId32"/>
    <p:sldId id="288" r:id="rId33"/>
    <p:sldId id="277" r:id="rId34"/>
    <p:sldId id="278" r:id="rId35"/>
    <p:sldId id="289" r:id="rId36"/>
    <p:sldId id="280" r:id="rId37"/>
    <p:sldId id="281" r:id="rId38"/>
    <p:sldId id="290" r:id="rId39"/>
    <p:sldId id="283" r:id="rId40"/>
    <p:sldId id="284" r:id="rId41"/>
    <p:sldId id="285" r:id="rId42"/>
    <p:sldId id="286" r:id="rId43"/>
    <p:sldId id="287" r:id="rId44"/>
    <p:sldId id="27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13" r:id="rId55"/>
    <p:sldId id="385" r:id="rId56"/>
    <p:sldId id="310" r:id="rId57"/>
    <p:sldId id="314" r:id="rId58"/>
    <p:sldId id="315" r:id="rId59"/>
    <p:sldId id="316" r:id="rId60"/>
    <p:sldId id="317" r:id="rId61"/>
    <p:sldId id="318" r:id="rId62"/>
    <p:sldId id="319" r:id="rId63"/>
    <p:sldId id="388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336" r:id="rId80"/>
    <p:sldId id="337" r:id="rId81"/>
    <p:sldId id="338" r:id="rId82"/>
    <p:sldId id="348" r:id="rId83"/>
    <p:sldId id="339" r:id="rId84"/>
    <p:sldId id="340" r:id="rId85"/>
    <p:sldId id="341" r:id="rId86"/>
    <p:sldId id="342" r:id="rId87"/>
    <p:sldId id="343" r:id="rId88"/>
    <p:sldId id="344" r:id="rId89"/>
    <p:sldId id="345" r:id="rId90"/>
    <p:sldId id="346" r:id="rId91"/>
    <p:sldId id="347" r:id="rId92"/>
    <p:sldId id="349" r:id="rId93"/>
    <p:sldId id="350" r:id="rId94"/>
    <p:sldId id="351" r:id="rId95"/>
    <p:sldId id="352" r:id="rId96"/>
    <p:sldId id="353" r:id="rId97"/>
    <p:sldId id="354" r:id="rId98"/>
    <p:sldId id="355" r:id="rId99"/>
    <p:sldId id="356" r:id="rId100"/>
    <p:sldId id="357" r:id="rId101"/>
    <p:sldId id="358" r:id="rId102"/>
    <p:sldId id="359" r:id="rId103"/>
    <p:sldId id="360" r:id="rId104"/>
    <p:sldId id="361" r:id="rId105"/>
    <p:sldId id="362" r:id="rId106"/>
    <p:sldId id="363" r:id="rId107"/>
    <p:sldId id="364" r:id="rId108"/>
    <p:sldId id="365" r:id="rId109"/>
    <p:sldId id="366" r:id="rId110"/>
    <p:sldId id="367" r:id="rId111"/>
    <p:sldId id="368" r:id="rId112"/>
    <p:sldId id="370" r:id="rId113"/>
    <p:sldId id="371" r:id="rId114"/>
    <p:sldId id="372" r:id="rId115"/>
    <p:sldId id="373" r:id="rId116"/>
    <p:sldId id="374" r:id="rId117"/>
    <p:sldId id="376" r:id="rId118"/>
    <p:sldId id="377" r:id="rId119"/>
    <p:sldId id="375" r:id="rId120"/>
    <p:sldId id="378" r:id="rId121"/>
    <p:sldId id="379" r:id="rId122"/>
    <p:sldId id="380" r:id="rId123"/>
    <p:sldId id="381" r:id="rId124"/>
    <p:sldId id="383" r:id="rId1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527C"/>
    <a:srgbClr val="378B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tableStyles" Target="tableStyle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gif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png>
</file>

<file path=ppt/media/image34.jpeg>
</file>

<file path=ppt/media/image35.gif>
</file>

<file path=ppt/media/image36.gif>
</file>

<file path=ppt/media/image37.jpeg>
</file>

<file path=ppt/media/image38.jpeg>
</file>

<file path=ppt/media/image39.png>
</file>

<file path=ppt/media/image4.jpg>
</file>

<file path=ppt/media/image40.png>
</file>

<file path=ppt/media/image41.png>
</file>

<file path=ppt/media/image42.jpeg>
</file>

<file path=ppt/media/image43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06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4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946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11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563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276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81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076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68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6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B6DD6-D5FD-46EA-92D0-C01BD63646A0}" type="datetimeFigureOut">
              <a:rPr lang="en-US" smtClean="0"/>
              <a:t>30-Mar-16</a:t>
            </a:fld>
            <a:endParaRPr lang="en-US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12A65-77E8-4164-B90C-F805F130C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17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https://lh4.googleusercontent.com/uV-wL6MyX86AqUTlGVDO85SxAy7k_mkyKJ423rpeyKqBxKQRa5fsoF6krBmHf4Oh8bpRqjBBOEDCqjMYYzM1Me8rNufCe7pufXtYqwskIvt8Wf4TzQl09-eLQLF7z-6m6_RqyUYS1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68548" y="134548"/>
            <a:ext cx="6723452" cy="672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ovéPole 8"/>
          <p:cNvSpPr txBox="1"/>
          <p:nvPr/>
        </p:nvSpPr>
        <p:spPr>
          <a:xfrm>
            <a:off x="1433950" y="4580452"/>
            <a:ext cx="26006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2800" b="1" dirty="0">
                <a:solidFill>
                  <a:schemeClr val="bg1"/>
                </a:solidFill>
                <a:latin typeface="+mj-lt"/>
              </a:rPr>
              <a:t>Roman Provazník</a:t>
            </a:r>
            <a:endParaRPr lang="en-US" sz="2800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  <a:latin typeface="+mj-lt"/>
              </a:rPr>
              <a:t>@</a:t>
            </a:r>
            <a:r>
              <a:rPr lang="en-US" sz="2800" b="1" dirty="0" err="1">
                <a:solidFill>
                  <a:schemeClr val="bg1"/>
                </a:solidFill>
                <a:latin typeface="+mj-lt"/>
              </a:rPr>
              <a:t>dzoukr</a:t>
            </a:r>
            <a:endParaRPr lang="en-US" sz="2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ovéPole 12"/>
          <p:cNvSpPr txBox="1"/>
          <p:nvPr/>
        </p:nvSpPr>
        <p:spPr>
          <a:xfrm>
            <a:off x="560166" y="2851721"/>
            <a:ext cx="43482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3200" b="1" dirty="0">
                <a:solidFill>
                  <a:schemeClr val="bg1"/>
                </a:solidFill>
                <a:latin typeface="+mj-lt"/>
              </a:rPr>
              <a:t>Úvod do světa F</a:t>
            </a:r>
            <a:r>
              <a:rPr lang="en-US" sz="3200" b="1" dirty="0">
                <a:solidFill>
                  <a:schemeClr val="bg1"/>
                </a:solidFill>
                <a:latin typeface="+mj-lt"/>
              </a:rPr>
              <a:t>#</a:t>
            </a:r>
            <a:br>
              <a:rPr lang="en-US" sz="3200" b="1" dirty="0">
                <a:solidFill>
                  <a:schemeClr val="bg1"/>
                </a:solidFill>
                <a:latin typeface="+mj-lt"/>
              </a:rPr>
            </a:br>
            <a:r>
              <a:rPr lang="en-US" sz="3200" b="1" dirty="0">
                <a:solidFill>
                  <a:schemeClr val="bg1"/>
                </a:solidFill>
                <a:latin typeface="+mj-lt"/>
              </a:rPr>
              <a:t>(</a:t>
            </a:r>
            <a:r>
              <a:rPr lang="en-US" sz="3200" b="1" dirty="0" err="1">
                <a:solidFill>
                  <a:schemeClr val="bg1"/>
                </a:solidFill>
                <a:latin typeface="+mj-lt"/>
              </a:rPr>
              <a:t>pohledem</a:t>
            </a:r>
            <a:r>
              <a:rPr lang="en-US" sz="3200" b="1" dirty="0">
                <a:solidFill>
                  <a:schemeClr val="bg1"/>
                </a:solidFill>
                <a:latin typeface="+mj-lt"/>
              </a:rPr>
              <a:t> C# </a:t>
            </a:r>
            <a:r>
              <a:rPr lang="cs-CZ" sz="3200" b="1" dirty="0">
                <a:solidFill>
                  <a:schemeClr val="bg1"/>
                </a:solidFill>
                <a:latin typeface="+mj-lt"/>
              </a:rPr>
              <a:t>vývojáře)</a:t>
            </a:r>
            <a:endParaRPr lang="en-US" sz="3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ovéPole 13"/>
          <p:cNvSpPr txBox="1"/>
          <p:nvPr/>
        </p:nvSpPr>
        <p:spPr>
          <a:xfrm>
            <a:off x="1010437" y="528008"/>
            <a:ext cx="3447675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+mj-lt"/>
              </a:rPr>
              <a:t>FSHARPING</a:t>
            </a:r>
            <a:br>
              <a:rPr lang="en-US" sz="5500" dirty="0">
                <a:solidFill>
                  <a:schemeClr val="bg1"/>
                </a:solidFill>
                <a:latin typeface="+mj-lt"/>
              </a:rPr>
            </a:br>
            <a:r>
              <a:rPr lang="en-US" sz="5500" dirty="0">
                <a:solidFill>
                  <a:schemeClr val="bg1"/>
                </a:solidFill>
                <a:latin typeface="+mj-lt"/>
              </a:rPr>
              <a:t>v HPE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5597687" y="6443594"/>
            <a:ext cx="1842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www.fsharping.cz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ovéPole 15"/>
          <p:cNvSpPr txBox="1"/>
          <p:nvPr/>
        </p:nvSpPr>
        <p:spPr>
          <a:xfrm>
            <a:off x="10797154" y="6443594"/>
            <a:ext cx="1266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@</a:t>
            </a:r>
            <a:r>
              <a:rPr lang="cs-CZ" dirty="0" err="1">
                <a:solidFill>
                  <a:schemeClr val="bg1"/>
                </a:solidFill>
              </a:rPr>
              <a:t>fsharping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673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0242" name="Picture 2" descr="https://www.seeklogo.net/wp-content/uploads/2012/12/windows-8-icon-logo-vector-400x4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876" y="2110324"/>
            <a:ext cx="2637351" cy="2637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://thebrainfever.com/images/apple-logos/Silhouett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7448" y="2126058"/>
            <a:ext cx="2605881" cy="2605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https://upload.wikimedia.org/wikipedia/commons/a/af/Tux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3098" y="2262754"/>
            <a:ext cx="1968500" cy="233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52084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536552" y="2644170"/>
            <a:ext cx="135646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|&gt;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5384135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026" name="Picture 2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1404937"/>
            <a:ext cx="476250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bdélník 8"/>
          <p:cNvSpPr/>
          <p:nvPr/>
        </p:nvSpPr>
        <p:spPr>
          <a:xfrm>
            <a:off x="2009495" y="6296744"/>
            <a:ext cx="84105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23527C"/>
                </a:solidFill>
              </a:rPr>
              <a:t>http://theburningmonk.com/2014/12/being-visually-honest-with-f/</a:t>
            </a:r>
          </a:p>
        </p:txBody>
      </p:sp>
    </p:spTree>
    <p:extLst>
      <p:ext uri="{BB962C8B-B14F-4D97-AF65-F5344CB8AC3E}">
        <p14:creationId xmlns:p14="http://schemas.microsoft.com/office/powerpoint/2010/main" val="277275116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Obdélník 8"/>
          <p:cNvSpPr/>
          <p:nvPr/>
        </p:nvSpPr>
        <p:spPr>
          <a:xfrm>
            <a:off x="2009495" y="6296744"/>
            <a:ext cx="84105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23527C"/>
                </a:solidFill>
              </a:rPr>
              <a:t>http://theburningmonk.com/2014/12/being-visually-honest-with-f/</a:t>
            </a:r>
          </a:p>
        </p:txBody>
      </p:sp>
      <p:pic>
        <p:nvPicPr>
          <p:cNvPr id="2050" name="Picture 2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271712"/>
            <a:ext cx="3810000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97671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536552" y="2644170"/>
            <a:ext cx="135646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|&gt;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2582675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Obdélník 8"/>
          <p:cNvSpPr/>
          <p:nvPr/>
        </p:nvSpPr>
        <p:spPr>
          <a:xfrm>
            <a:off x="2009495" y="6296744"/>
            <a:ext cx="84105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23527C"/>
                </a:solidFill>
              </a:rPr>
              <a:t>http://theburningmonk.com/2014/12/being-visually-honest-with-f/</a:t>
            </a:r>
          </a:p>
        </p:txBody>
      </p:sp>
      <p:pic>
        <p:nvPicPr>
          <p:cNvPr id="3074" name="Picture 2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152650"/>
            <a:ext cx="38100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08138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417769" y="2644170"/>
            <a:ext cx="13564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&lt;|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267484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640440" y="2644170"/>
            <a:ext cx="1091112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Function composition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9009312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389721" y="2644170"/>
            <a:ext cx="14125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&gt;&gt;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6503938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4066437" y="1166842"/>
            <a:ext cx="405912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f(a) -&gt; b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&gt;&gt;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f(b) -&gt; c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8227397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4124146" y="2644170"/>
            <a:ext cx="394370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f(a) -&gt; c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88210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http://mspoweruser.com/wp-content/uploads/msn/2015/03/rsz_visual-studio-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493" y="371476"/>
            <a:ext cx="5653364" cy="3766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1266" name="Picture 2" descr="https://cdn-business.discourse.org/uploads/github_atom/490/d8548f4ce56f159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0112" y="3841056"/>
            <a:ext cx="1419225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2" name="Picture 8" descr="https://pbs.twimg.com/profile_images/676630166190166017/UYxw-Hc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084" y="3820796"/>
            <a:ext cx="1439485" cy="143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8" name="Picture 14" descr="http://www.mobileworldlive.com/wp-content/uploads/2014/03/xamarin-log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7827" y="1057274"/>
            <a:ext cx="2857500" cy="201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081367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389721" y="2644170"/>
            <a:ext cx="14125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&lt;&lt;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4570087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4098" name="Picture 2" descr="Tuna, the &quot;Phteven&quot; dog - PLEAPHE PHTOP WITH OPEPHATHOPH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533" y="1062037"/>
            <a:ext cx="4762500" cy="473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76730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654665" y="1920270"/>
            <a:ext cx="512024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#9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Operators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520376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2252716" y="1920270"/>
            <a:ext cx="792415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Partial Function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Application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408517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1893887" y="2274838"/>
            <a:ext cx="840422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Don`t use tuples </a:t>
            </a:r>
            <a:br>
              <a:rPr lang="en-US" sz="8000" dirty="0">
                <a:solidFill>
                  <a:srgbClr val="23527C"/>
                </a:solidFill>
                <a:latin typeface="+mj-lt"/>
              </a:rPr>
            </a:br>
            <a:r>
              <a:rPr lang="en-US" sz="8000" dirty="0">
                <a:solidFill>
                  <a:srgbClr val="23527C"/>
                </a:solidFill>
                <a:latin typeface="+mj-lt"/>
              </a:rPr>
              <a:t>as input parameters</a:t>
            </a:r>
          </a:p>
        </p:txBody>
      </p:sp>
    </p:spTree>
    <p:extLst>
      <p:ext uri="{BB962C8B-B14F-4D97-AF65-F5344CB8AC3E}">
        <p14:creationId xmlns:p14="http://schemas.microsoft.com/office/powerpoint/2010/main" val="271782783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4258702" y="2767280"/>
            <a:ext cx="367459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Currying</a:t>
            </a:r>
          </a:p>
        </p:txBody>
      </p:sp>
    </p:spTree>
    <p:extLst>
      <p:ext uri="{BB962C8B-B14F-4D97-AF65-F5344CB8AC3E}">
        <p14:creationId xmlns:p14="http://schemas.microsoft.com/office/powerpoint/2010/main" val="30873998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5122" name="Picture 2" descr="https://upload.wikimedia.org/wikipedia/commons/a/a8/HAT_YAI_MARKET_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8950" y="1371599"/>
            <a:ext cx="6134100" cy="411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89927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38911" y="2644170"/>
            <a:ext cx="115141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rgbClr val="23527C"/>
                </a:solidFill>
                <a:latin typeface="+mj-lt"/>
              </a:rPr>
              <a:t>Transformation of function with N parameters</a:t>
            </a:r>
            <a:br>
              <a:rPr lang="en-US" sz="4800" dirty="0">
                <a:solidFill>
                  <a:srgbClr val="23527C"/>
                </a:solidFill>
                <a:latin typeface="+mj-lt"/>
              </a:rPr>
            </a:br>
            <a:r>
              <a:rPr lang="en-US" sz="4800" dirty="0">
                <a:solidFill>
                  <a:srgbClr val="23527C"/>
                </a:solidFill>
                <a:latin typeface="+mj-lt"/>
              </a:rPr>
              <a:t>into chain of N functions with </a:t>
            </a:r>
            <a:r>
              <a:rPr lang="en-US" sz="4800" b="1" dirty="0">
                <a:solidFill>
                  <a:srgbClr val="23527C"/>
                </a:solidFill>
                <a:latin typeface="+mj-lt"/>
              </a:rPr>
              <a:t>1 parameter</a:t>
            </a:r>
          </a:p>
        </p:txBody>
      </p:sp>
    </p:spTree>
    <p:extLst>
      <p:ext uri="{BB962C8B-B14F-4D97-AF65-F5344CB8AC3E}">
        <p14:creationId xmlns:p14="http://schemas.microsoft.com/office/powerpoint/2010/main" val="2363485438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2252704" y="1165261"/>
            <a:ext cx="792415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#10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Partial Function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Application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7834803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653061" y="2644170"/>
            <a:ext cx="48858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81154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026" name="Picture 2" descr="https://assets-cdn.github.com/images/modules/logos_page/Octoca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6098" y="3849716"/>
            <a:ext cx="2916257" cy="2423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fsharp.github.io/FSharp.Data/images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767" y="4293633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fsprojects.github.io/FSharp.Data.HiveProvider/img/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5686" y="4367868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ovéPole 11"/>
          <p:cNvSpPr txBox="1"/>
          <p:nvPr/>
        </p:nvSpPr>
        <p:spPr>
          <a:xfrm>
            <a:off x="3128681" y="1188516"/>
            <a:ext cx="59346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Community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0726332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183609" y="2644170"/>
            <a:ext cx="582480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F#</a:t>
            </a:r>
            <a:r>
              <a:rPr lang="en-US" sz="9600" dirty="0">
                <a:solidFill>
                  <a:srgbClr val="23527C"/>
                </a:solidFill>
                <a:latin typeface="+mj-lt"/>
              </a:rPr>
              <a:t> is COOL!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43246355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ázek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986" y="1975704"/>
            <a:ext cx="3184027" cy="3055379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408057" y="1878501"/>
            <a:ext cx="409592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Immutability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08057" y="200107"/>
            <a:ext cx="55235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Pattern Matching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6900723" y="200106"/>
            <a:ext cx="46998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Type inference</a:t>
            </a:r>
          </a:p>
        </p:txBody>
      </p:sp>
      <p:sp>
        <p:nvSpPr>
          <p:cNvPr id="11" name="TextovéPole 10"/>
          <p:cNvSpPr txBox="1"/>
          <p:nvPr/>
        </p:nvSpPr>
        <p:spPr>
          <a:xfrm>
            <a:off x="8155628" y="1860639"/>
            <a:ext cx="3265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Operators</a:t>
            </a:r>
          </a:p>
        </p:txBody>
      </p:sp>
      <p:sp>
        <p:nvSpPr>
          <p:cNvPr id="12" name="TextovéPole 11"/>
          <p:cNvSpPr txBox="1"/>
          <p:nvPr/>
        </p:nvSpPr>
        <p:spPr>
          <a:xfrm>
            <a:off x="8638004" y="5603507"/>
            <a:ext cx="27831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no NULL</a:t>
            </a:r>
          </a:p>
        </p:txBody>
      </p:sp>
      <p:sp>
        <p:nvSpPr>
          <p:cNvPr id="14" name="TextovéPole 13"/>
          <p:cNvSpPr txBox="1"/>
          <p:nvPr/>
        </p:nvSpPr>
        <p:spPr>
          <a:xfrm>
            <a:off x="408057" y="3869481"/>
            <a:ext cx="31854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Functions</a:t>
            </a:r>
          </a:p>
        </p:txBody>
      </p:sp>
      <p:sp>
        <p:nvSpPr>
          <p:cNvPr id="15" name="TextovéPole 14"/>
          <p:cNvSpPr txBox="1"/>
          <p:nvPr/>
        </p:nvSpPr>
        <p:spPr>
          <a:xfrm>
            <a:off x="408057" y="5605271"/>
            <a:ext cx="676922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Discriminated Unions</a:t>
            </a:r>
          </a:p>
        </p:txBody>
      </p:sp>
      <p:sp>
        <p:nvSpPr>
          <p:cNvPr id="16" name="TextovéPole 15"/>
          <p:cNvSpPr txBox="1"/>
          <p:nvPr/>
        </p:nvSpPr>
        <p:spPr>
          <a:xfrm>
            <a:off x="8752739" y="3869480"/>
            <a:ext cx="26291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Records</a:t>
            </a:r>
          </a:p>
        </p:txBody>
      </p:sp>
    </p:spTree>
    <p:extLst>
      <p:ext uri="{BB962C8B-B14F-4D97-AF65-F5344CB8AC3E}">
        <p14:creationId xmlns:p14="http://schemas.microsoft.com/office/powerpoint/2010/main" val="280188302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1470577" y="2644170"/>
            <a:ext cx="92508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…and much more!</a:t>
            </a:r>
          </a:p>
        </p:txBody>
      </p:sp>
    </p:spTree>
    <p:extLst>
      <p:ext uri="{BB962C8B-B14F-4D97-AF65-F5344CB8AC3E}">
        <p14:creationId xmlns:p14="http://schemas.microsoft.com/office/powerpoint/2010/main" val="161054201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73203" y="7584980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259614" y="2644170"/>
            <a:ext cx="56727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02394026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3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https://lh4.googleusercontent.com/uV-wL6MyX86AqUTlGVDO85SxAy7k_mkyKJ423rpeyKqBxKQRa5fsoF6krBmHf4Oh8bpRqjBBOEDCqjMYYzM1Me8rNufCe7pufXtYqwskIvt8Wf4TzQl09-eLQLF7z-6m6_RqyUYS1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68548" y="134548"/>
            <a:ext cx="6723452" cy="672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ovéPole 8"/>
          <p:cNvSpPr txBox="1"/>
          <p:nvPr/>
        </p:nvSpPr>
        <p:spPr>
          <a:xfrm>
            <a:off x="1433950" y="4580452"/>
            <a:ext cx="26006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2800" b="1" dirty="0">
                <a:solidFill>
                  <a:schemeClr val="bg1"/>
                </a:solidFill>
                <a:latin typeface="+mj-lt"/>
              </a:rPr>
              <a:t>Roman Provazník</a:t>
            </a:r>
            <a:endParaRPr lang="en-US" sz="2800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sz="2800" b="1" dirty="0">
                <a:solidFill>
                  <a:schemeClr val="bg1"/>
                </a:solidFill>
                <a:latin typeface="+mj-lt"/>
              </a:rPr>
              <a:t>@</a:t>
            </a:r>
            <a:r>
              <a:rPr lang="en-US" sz="2800" b="1" dirty="0" err="1">
                <a:solidFill>
                  <a:schemeClr val="bg1"/>
                </a:solidFill>
                <a:latin typeface="+mj-lt"/>
              </a:rPr>
              <a:t>dzoukr</a:t>
            </a:r>
            <a:endParaRPr lang="en-US" sz="2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ovéPole 12"/>
          <p:cNvSpPr txBox="1"/>
          <p:nvPr/>
        </p:nvSpPr>
        <p:spPr>
          <a:xfrm>
            <a:off x="560166" y="2851721"/>
            <a:ext cx="43482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3200" b="1" dirty="0">
                <a:solidFill>
                  <a:schemeClr val="bg1"/>
                </a:solidFill>
                <a:latin typeface="+mj-lt"/>
              </a:rPr>
              <a:t>Úvod do světa F</a:t>
            </a:r>
            <a:r>
              <a:rPr lang="en-US" sz="3200" b="1" dirty="0">
                <a:solidFill>
                  <a:schemeClr val="bg1"/>
                </a:solidFill>
                <a:latin typeface="+mj-lt"/>
              </a:rPr>
              <a:t>#</a:t>
            </a:r>
            <a:br>
              <a:rPr lang="en-US" sz="3200" b="1" dirty="0">
                <a:solidFill>
                  <a:schemeClr val="bg1"/>
                </a:solidFill>
                <a:latin typeface="+mj-lt"/>
              </a:rPr>
            </a:br>
            <a:r>
              <a:rPr lang="en-US" sz="3200" b="1" dirty="0">
                <a:solidFill>
                  <a:schemeClr val="bg1"/>
                </a:solidFill>
                <a:latin typeface="+mj-lt"/>
              </a:rPr>
              <a:t>(</a:t>
            </a:r>
            <a:r>
              <a:rPr lang="en-US" sz="3200" b="1" dirty="0" err="1">
                <a:solidFill>
                  <a:schemeClr val="bg1"/>
                </a:solidFill>
                <a:latin typeface="+mj-lt"/>
              </a:rPr>
              <a:t>pohledem</a:t>
            </a:r>
            <a:r>
              <a:rPr lang="en-US" sz="3200" b="1" dirty="0">
                <a:solidFill>
                  <a:schemeClr val="bg1"/>
                </a:solidFill>
                <a:latin typeface="+mj-lt"/>
              </a:rPr>
              <a:t> C# </a:t>
            </a:r>
            <a:r>
              <a:rPr lang="cs-CZ" sz="3200" b="1" dirty="0">
                <a:solidFill>
                  <a:schemeClr val="bg1"/>
                </a:solidFill>
                <a:latin typeface="+mj-lt"/>
              </a:rPr>
              <a:t>vývojáře)</a:t>
            </a:r>
            <a:endParaRPr lang="en-US" sz="3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ovéPole 9"/>
          <p:cNvSpPr txBox="1"/>
          <p:nvPr/>
        </p:nvSpPr>
        <p:spPr>
          <a:xfrm>
            <a:off x="5597687" y="6443594"/>
            <a:ext cx="1842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www.fsharping.cz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ovéPole 15"/>
          <p:cNvSpPr txBox="1"/>
          <p:nvPr/>
        </p:nvSpPr>
        <p:spPr>
          <a:xfrm>
            <a:off x="10797154" y="6443594"/>
            <a:ext cx="1266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@</a:t>
            </a:r>
            <a:r>
              <a:rPr lang="cs-CZ" dirty="0" err="1">
                <a:solidFill>
                  <a:schemeClr val="bg1"/>
                </a:solidFill>
              </a:rPr>
              <a:t>fsharping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Obdélník 1"/>
          <p:cNvSpPr/>
          <p:nvPr/>
        </p:nvSpPr>
        <p:spPr>
          <a:xfrm>
            <a:off x="6925708" y="595618"/>
            <a:ext cx="4504888" cy="37163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ovéPole 10"/>
          <p:cNvSpPr txBox="1"/>
          <p:nvPr/>
        </p:nvSpPr>
        <p:spPr>
          <a:xfrm>
            <a:off x="5749909" y="2292044"/>
            <a:ext cx="61607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b="1" dirty="0">
                <a:solidFill>
                  <a:srgbClr val="23527C"/>
                </a:solidFill>
                <a:latin typeface="+mj-lt"/>
              </a:rPr>
              <a:t>fsharping.cz/feedback</a:t>
            </a:r>
          </a:p>
        </p:txBody>
      </p:sp>
      <p:sp>
        <p:nvSpPr>
          <p:cNvPr id="12" name="TextovéPole 11"/>
          <p:cNvSpPr txBox="1"/>
          <p:nvPr/>
        </p:nvSpPr>
        <p:spPr>
          <a:xfrm>
            <a:off x="7298444" y="1028333"/>
            <a:ext cx="30636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23527C"/>
                </a:solidFill>
                <a:latin typeface="+mj-lt"/>
              </a:rPr>
              <a:t>Please </a:t>
            </a:r>
            <a:r>
              <a:rPr lang="en-US" sz="4800" dirty="0">
                <a:solidFill>
                  <a:srgbClr val="23527C"/>
                </a:solidFill>
                <a:latin typeface="+mj-lt"/>
              </a:rPr>
              <a:t>fill in</a:t>
            </a:r>
            <a:endParaRPr lang="en-US" sz="4000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69821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2290" name="Picture 2" descr="power jim carrey bruce almighty ive got the power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187" y="1271587"/>
            <a:ext cx="7667625" cy="431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032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009111" y="2644170"/>
            <a:ext cx="81737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The Power of F#</a:t>
            </a:r>
          </a:p>
        </p:txBody>
      </p:sp>
    </p:spTree>
    <p:extLst>
      <p:ext uri="{BB962C8B-B14F-4D97-AF65-F5344CB8AC3E}">
        <p14:creationId xmlns:p14="http://schemas.microsoft.com/office/powerpoint/2010/main" val="356676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504282" y="2644170"/>
            <a:ext cx="742100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Type inference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95500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31746" name="Picture 2" descr="http://cdn.meme.am/instances/500x/6405316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533" y="1862137"/>
            <a:ext cx="4762500" cy="3133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5360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991983" y="2644170"/>
            <a:ext cx="64456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Immutability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90607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03819" y="2025045"/>
            <a:ext cx="11793357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rgbClr val="23527C"/>
                </a:solidFill>
                <a:latin typeface="+mj-lt"/>
              </a:rPr>
              <a:t>Immutability is overrated,</a:t>
            </a:r>
          </a:p>
          <a:p>
            <a:pPr algn="ctr"/>
            <a:r>
              <a:rPr lang="en-US" sz="8800" dirty="0">
                <a:solidFill>
                  <a:srgbClr val="23527C"/>
                </a:solidFill>
                <a:latin typeface="+mj-lt"/>
              </a:rPr>
              <a:t>but no one will change it</a:t>
            </a:r>
          </a:p>
        </p:txBody>
      </p:sp>
    </p:spTree>
    <p:extLst>
      <p:ext uri="{BB962C8B-B14F-4D97-AF65-F5344CB8AC3E}">
        <p14:creationId xmlns:p14="http://schemas.microsoft.com/office/powerpoint/2010/main" val="4137522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3316727" y="2644170"/>
            <a:ext cx="57961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Easy to test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6690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025" y="3263106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487" y="342900"/>
            <a:ext cx="8201025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75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695854" y="2644170"/>
            <a:ext cx="70378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Hard to screw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12296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43010" name="Picture 2" descr="http://blog.joefallon.net/wp-content/uploads/2015/08/set_it_and_forget_i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2912" y="1500187"/>
            <a:ext cx="3686175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90694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3968825" y="2644170"/>
            <a:ext cx="449193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No NULL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8259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3400979" y="2644170"/>
            <a:ext cx="562763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Clean code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47447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1163464" y="3358545"/>
            <a:ext cx="101026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rgbClr val="23527C"/>
                </a:solidFill>
                <a:latin typeface="+mj-lt"/>
              </a:rPr>
              <a:t>{{{{{{{{;;;code;;;; }}}}}}}}</a:t>
            </a:r>
            <a:endParaRPr lang="en-US" sz="8800" b="1" dirty="0">
              <a:solidFill>
                <a:srgbClr val="23527C"/>
              </a:solidFill>
              <a:latin typeface="+mj-lt"/>
            </a:endParaRPr>
          </a:p>
        </p:txBody>
      </p:sp>
      <p:sp>
        <p:nvSpPr>
          <p:cNvPr id="5" name="TextovéPole 4"/>
          <p:cNvSpPr txBox="1"/>
          <p:nvPr/>
        </p:nvSpPr>
        <p:spPr>
          <a:xfrm>
            <a:off x="5367274" y="1268075"/>
            <a:ext cx="14574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C#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88338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021891" y="3358545"/>
            <a:ext cx="238578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rgbClr val="23527C"/>
                </a:solidFill>
                <a:latin typeface="+mj-lt"/>
              </a:rPr>
              <a:t>code</a:t>
            </a:r>
            <a:endParaRPr lang="en-US" sz="8800" b="1" dirty="0">
              <a:solidFill>
                <a:srgbClr val="23527C"/>
              </a:solidFill>
              <a:latin typeface="+mj-lt"/>
            </a:endParaRPr>
          </a:p>
        </p:txBody>
      </p:sp>
      <p:sp>
        <p:nvSpPr>
          <p:cNvPr id="5" name="TextovéPole 4"/>
          <p:cNvSpPr txBox="1"/>
          <p:nvPr/>
        </p:nvSpPr>
        <p:spPr>
          <a:xfrm>
            <a:off x="5413762" y="1268075"/>
            <a:ext cx="136447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F#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07662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43946" y="2663220"/>
            <a:ext cx="111131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Less code = Less noise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770801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24148" y="2663220"/>
            <a:ext cx="117527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Less code = Less names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87303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1016496" y="1639222"/>
            <a:ext cx="10158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err="1">
                <a:solidFill>
                  <a:srgbClr val="23527C"/>
                </a:solidFill>
                <a:latin typeface="+mj-lt"/>
              </a:rPr>
              <a:t>StatelessDataSourceRollbackFactory</a:t>
            </a:r>
            <a:endParaRPr lang="en-US" sz="5400" b="1" dirty="0">
              <a:solidFill>
                <a:srgbClr val="23527C"/>
              </a:solidFill>
              <a:latin typeface="+mj-lt"/>
            </a:endParaRPr>
          </a:p>
        </p:txBody>
      </p:sp>
      <p:sp>
        <p:nvSpPr>
          <p:cNvPr id="5" name="TextovéPole 4"/>
          <p:cNvSpPr txBox="1"/>
          <p:nvPr/>
        </p:nvSpPr>
        <p:spPr>
          <a:xfrm>
            <a:off x="1615697" y="2967335"/>
            <a:ext cx="89605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err="1">
                <a:solidFill>
                  <a:srgbClr val="23527C"/>
                </a:solidFill>
                <a:latin typeface="+mj-lt"/>
              </a:rPr>
              <a:t>AbstractDefaultJavaModelProxy</a:t>
            </a:r>
            <a:endParaRPr lang="en-US" sz="5400" b="1" dirty="0">
              <a:solidFill>
                <a:srgbClr val="23527C"/>
              </a:solidFill>
              <a:latin typeface="+mj-lt"/>
            </a:endParaRPr>
          </a:p>
        </p:txBody>
      </p:sp>
      <p:sp>
        <p:nvSpPr>
          <p:cNvPr id="8" name="TextovéPole 7"/>
          <p:cNvSpPr txBox="1"/>
          <p:nvPr/>
        </p:nvSpPr>
        <p:spPr>
          <a:xfrm>
            <a:off x="738373" y="4167664"/>
            <a:ext cx="107152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err="1">
                <a:solidFill>
                  <a:srgbClr val="23527C"/>
                </a:solidFill>
                <a:latin typeface="+mj-lt"/>
              </a:rPr>
              <a:t>InternalNamespaceSelectionSingleton</a:t>
            </a:r>
            <a:endParaRPr lang="en-US" sz="54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845779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748322" y="1639222"/>
            <a:ext cx="6695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3527C"/>
                </a:solidFill>
                <a:latin typeface="+mj-lt"/>
              </a:rPr>
              <a:t>189 projects in solution</a:t>
            </a:r>
          </a:p>
        </p:txBody>
      </p:sp>
      <p:sp>
        <p:nvSpPr>
          <p:cNvPr id="5" name="TextovéPole 4"/>
          <p:cNvSpPr txBox="1"/>
          <p:nvPr/>
        </p:nvSpPr>
        <p:spPr>
          <a:xfrm>
            <a:off x="4092083" y="2967335"/>
            <a:ext cx="4007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3527C"/>
                </a:solidFill>
                <a:latin typeface="+mj-lt"/>
              </a:rPr>
              <a:t>9350+ classes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180647" y="4167664"/>
            <a:ext cx="58306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rgbClr val="23527C"/>
                </a:solidFill>
                <a:latin typeface="+mj-lt"/>
              </a:rPr>
              <a:t>1140 TODOs in code</a:t>
            </a:r>
            <a:endParaRPr lang="en-US" sz="54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99132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025" y="3263106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660" y="466321"/>
            <a:ext cx="9050580" cy="599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0800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025" y="3263106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6146" name="Picture 2" descr="http://memeshappen.com/media/created/WHY-JUST-WHY-meme-4329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6300" y="1419225"/>
            <a:ext cx="5359400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50758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2010281" y="2663220"/>
            <a:ext cx="81804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Naming is HARD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01050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655206" y="2367945"/>
            <a:ext cx="1089060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rgbClr val="23527C"/>
                </a:solidFill>
                <a:latin typeface="+mj-lt"/>
              </a:rPr>
              <a:t>The length of a name should be</a:t>
            </a:r>
            <a:br>
              <a:rPr lang="en-US" sz="6600" dirty="0">
                <a:solidFill>
                  <a:srgbClr val="23527C"/>
                </a:solidFill>
                <a:latin typeface="+mj-lt"/>
              </a:rPr>
            </a:br>
            <a:r>
              <a:rPr lang="en-US" sz="6600" dirty="0">
                <a:solidFill>
                  <a:srgbClr val="23527C"/>
                </a:solidFill>
                <a:latin typeface="+mj-lt"/>
              </a:rPr>
              <a:t>related to the length of scope </a:t>
            </a:r>
            <a:endParaRPr lang="en-US" sz="6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901349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630900" y="2663220"/>
            <a:ext cx="109392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Anonymous functions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93387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3316" name="Picture 4" descr="https://imgflip.com/s/meme/X-All-The-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5967" y="2808803"/>
            <a:ext cx="4762500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ovéPole 8"/>
          <p:cNvSpPr txBox="1"/>
          <p:nvPr/>
        </p:nvSpPr>
        <p:spPr>
          <a:xfrm>
            <a:off x="172748" y="1452473"/>
            <a:ext cx="118465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Combine all paradigms!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8831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13316" name="Picture 4" descr="https://imgflip.com/s/meme/X-All-The-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5967" y="2808803"/>
            <a:ext cx="4762500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ovéPole 8"/>
          <p:cNvSpPr txBox="1"/>
          <p:nvPr/>
        </p:nvSpPr>
        <p:spPr>
          <a:xfrm>
            <a:off x="310422" y="1452473"/>
            <a:ext cx="115711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OOP + FP = faster learn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812054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4409177" y="2663220"/>
            <a:ext cx="338265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800" dirty="0">
                <a:solidFill>
                  <a:srgbClr val="23527C"/>
                </a:solidFill>
                <a:latin typeface="+mj-lt"/>
              </a:rPr>
              <a:t>REPL</a:t>
            </a:r>
            <a:endParaRPr lang="en-US" sz="128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416213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1140912" y="1910745"/>
            <a:ext cx="990014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Read-Evaluate-Print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Loop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026703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2565922" y="1910745"/>
            <a:ext cx="705013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Use debugger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only for bugs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206479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1092828" y="2663220"/>
            <a:ext cx="1001537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Faster development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7834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025" y="3263106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663615" y="2490281"/>
            <a:ext cx="10864769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600" dirty="0">
                <a:solidFill>
                  <a:srgbClr val="23527C"/>
                </a:solidFill>
              </a:rPr>
              <a:t>www.fsharping.cz</a:t>
            </a:r>
          </a:p>
        </p:txBody>
      </p:sp>
    </p:spTree>
    <p:extLst>
      <p:ext uri="{BB962C8B-B14F-4D97-AF65-F5344CB8AC3E}">
        <p14:creationId xmlns:p14="http://schemas.microsoft.com/office/powerpoint/2010/main" val="16728505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6626" name="Picture 2" descr="http://mybrainllc.com/wp-content/uploads/2015/04/Columbo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000250"/>
            <a:ext cx="6858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93222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5" name="TextovéPole 4"/>
          <p:cNvSpPr txBox="1"/>
          <p:nvPr/>
        </p:nvSpPr>
        <p:spPr>
          <a:xfrm>
            <a:off x="5072828" y="2663220"/>
            <a:ext cx="20553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$$$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934033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895350"/>
            <a:ext cx="5143500" cy="5067300"/>
          </a:xfrm>
          <a:prstGeom prst="rect">
            <a:avLst/>
          </a:prstGeom>
        </p:spPr>
      </p:pic>
      <p:sp>
        <p:nvSpPr>
          <p:cNvPr id="3" name="Obdélník 2"/>
          <p:cNvSpPr/>
          <p:nvPr/>
        </p:nvSpPr>
        <p:spPr>
          <a:xfrm>
            <a:off x="1597818" y="6287185"/>
            <a:ext cx="89963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23527C"/>
                </a:solidFill>
              </a:rPr>
              <a:t>http://stackoverflow.com/research/developer-survey-2015</a:t>
            </a:r>
          </a:p>
        </p:txBody>
      </p:sp>
    </p:spTree>
    <p:extLst>
      <p:ext uri="{BB962C8B-B14F-4D97-AF65-F5344CB8AC3E}">
        <p14:creationId xmlns:p14="http://schemas.microsoft.com/office/powerpoint/2010/main" val="24205678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962" y="709612"/>
            <a:ext cx="6696075" cy="5438775"/>
          </a:xfrm>
          <a:prstGeom prst="rect">
            <a:avLst/>
          </a:prstGeom>
        </p:spPr>
      </p:pic>
      <p:sp>
        <p:nvSpPr>
          <p:cNvPr id="8" name="Obdélník 7"/>
          <p:cNvSpPr/>
          <p:nvPr/>
        </p:nvSpPr>
        <p:spPr>
          <a:xfrm>
            <a:off x="1890711" y="6268135"/>
            <a:ext cx="84105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23527C"/>
                </a:solidFill>
              </a:rPr>
              <a:t>http://stackoverflow.com/research/developer-survey-2016#technology-top-paying-tech</a:t>
            </a:r>
          </a:p>
        </p:txBody>
      </p:sp>
    </p:spTree>
    <p:extLst>
      <p:ext uri="{BB962C8B-B14F-4D97-AF65-F5344CB8AC3E}">
        <p14:creationId xmlns:p14="http://schemas.microsoft.com/office/powerpoint/2010/main" val="17195530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5604" name="Picture 4" descr="Donald Trump | LET`S MAKE PROGRAMMING GREAT AGAIN | image tagged in donald trump | made w/ Imgflip meme mak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075" y="1557337"/>
            <a:ext cx="565785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01106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1614135" y="2644170"/>
            <a:ext cx="89637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Let`s start with F#</a:t>
            </a:r>
          </a:p>
        </p:txBody>
      </p:sp>
    </p:spTree>
    <p:extLst>
      <p:ext uri="{BB962C8B-B14F-4D97-AF65-F5344CB8AC3E}">
        <p14:creationId xmlns:p14="http://schemas.microsoft.com/office/powerpoint/2010/main" val="8432314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3864943" y="2644170"/>
            <a:ext cx="44621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.fs vs .</a:t>
            </a:r>
            <a:r>
              <a:rPr lang="en-US" sz="9600" dirty="0" err="1">
                <a:solidFill>
                  <a:srgbClr val="23527C"/>
                </a:solidFill>
                <a:latin typeface="+mj-lt"/>
              </a:rPr>
              <a:t>fsx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291153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13194" y="2644170"/>
            <a:ext cx="111656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module vs namespace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400620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44034" name="Picture 2" descr="http://img.blesk.cz/img/1/full/619759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951" y="1487654"/>
            <a:ext cx="4711700" cy="425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ovéPole 7"/>
          <p:cNvSpPr txBox="1"/>
          <p:nvPr/>
        </p:nvSpPr>
        <p:spPr>
          <a:xfrm>
            <a:off x="6745352" y="2090171"/>
            <a:ext cx="342831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 err="1">
                <a:solidFill>
                  <a:srgbClr val="23527C"/>
                </a:solidFill>
                <a:latin typeface="+mj-lt"/>
              </a:rPr>
              <a:t>Babica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rule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098286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6214783" y="2644168"/>
            <a:ext cx="57771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23527C"/>
                </a:solidFill>
                <a:latin typeface="+mj-lt"/>
              </a:rPr>
              <a:t>If you don`t know,</a:t>
            </a:r>
            <a:br>
              <a:rPr lang="en-US" sz="6000" dirty="0">
                <a:solidFill>
                  <a:srgbClr val="23527C"/>
                </a:solidFill>
                <a:latin typeface="+mj-lt"/>
              </a:rPr>
            </a:br>
            <a:r>
              <a:rPr lang="en-US" sz="6000" dirty="0">
                <a:solidFill>
                  <a:srgbClr val="23527C"/>
                </a:solidFill>
                <a:latin typeface="+mj-lt"/>
              </a:rPr>
              <a:t>use </a:t>
            </a:r>
            <a:r>
              <a:rPr lang="en-US" sz="6000" b="1" dirty="0">
                <a:solidFill>
                  <a:srgbClr val="23527C"/>
                </a:solidFill>
                <a:latin typeface="+mj-lt"/>
              </a:rPr>
              <a:t>module</a:t>
            </a:r>
          </a:p>
        </p:txBody>
      </p:sp>
      <p:pic>
        <p:nvPicPr>
          <p:cNvPr id="53250" name="Picture 2" descr="http://img.blesk.cz/img/1/normal620/619760-img-jiri-babic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067" y="2187618"/>
            <a:ext cx="5391150" cy="2852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405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025" y="3263106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217" y="1619250"/>
            <a:ext cx="3771900" cy="3619500"/>
          </a:xfrm>
          <a:prstGeom prst="rect">
            <a:avLst/>
          </a:prstGeom>
        </p:spPr>
      </p:pic>
      <p:sp>
        <p:nvSpPr>
          <p:cNvPr id="3" name="TextovéPole 2"/>
          <p:cNvSpPr txBox="1"/>
          <p:nvPr/>
        </p:nvSpPr>
        <p:spPr>
          <a:xfrm>
            <a:off x="2847975" y="1997839"/>
            <a:ext cx="239520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8000" dirty="0">
                <a:solidFill>
                  <a:srgbClr val="23527C"/>
                </a:solidFill>
              </a:rPr>
              <a:t>F</a:t>
            </a:r>
            <a:r>
              <a:rPr lang="en-US" sz="18000" dirty="0">
                <a:solidFill>
                  <a:srgbClr val="23527C"/>
                </a:solidFill>
              </a:rPr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9978500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2254403" y="1920270"/>
            <a:ext cx="792075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#1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Simple function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427892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225" y="1166812"/>
            <a:ext cx="4762500" cy="4733925"/>
          </a:xfrm>
          <a:prstGeom prst="rect">
            <a:avLst/>
          </a:prstGeom>
        </p:spPr>
      </p:pic>
      <p:sp>
        <p:nvSpPr>
          <p:cNvPr id="8" name="TextovéPole 7"/>
          <p:cNvSpPr txBox="1"/>
          <p:nvPr/>
        </p:nvSpPr>
        <p:spPr>
          <a:xfrm>
            <a:off x="6743151" y="1271616"/>
            <a:ext cx="423019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F#</a:t>
            </a:r>
            <a:br>
              <a:rPr lang="en-US" sz="9600" b="1" dirty="0">
                <a:solidFill>
                  <a:srgbClr val="23527C"/>
                </a:solidFill>
                <a:latin typeface="+mj-lt"/>
              </a:rPr>
            </a:br>
            <a:r>
              <a:rPr lang="en-US" sz="9600" b="1" dirty="0">
                <a:solidFill>
                  <a:srgbClr val="23527C"/>
                </a:solidFill>
                <a:latin typeface="+mj-lt"/>
              </a:rPr>
              <a:t>cool</a:t>
            </a:r>
            <a:br>
              <a:rPr lang="en-US" sz="9600" b="1" dirty="0">
                <a:solidFill>
                  <a:srgbClr val="23527C"/>
                </a:solidFill>
                <a:latin typeface="+mj-lt"/>
              </a:rPr>
            </a:br>
            <a:r>
              <a:rPr lang="en-US" sz="9600" b="1" dirty="0">
                <a:solidFill>
                  <a:srgbClr val="23527C"/>
                </a:solidFill>
                <a:latin typeface="+mj-lt"/>
              </a:rPr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32316427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672488" y="2663220"/>
            <a:ext cx="285603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Tuple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107663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696793" y="2663220"/>
            <a:ext cx="108074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rgbClr val="23527C"/>
                </a:solidFill>
                <a:latin typeface="+mj-lt"/>
              </a:rPr>
              <a:t>Data structure with N elements</a:t>
            </a:r>
            <a:endParaRPr lang="en-US" sz="6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1850318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2420153" y="2367171"/>
            <a:ext cx="735169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rgbClr val="23527C"/>
                </a:solidFill>
                <a:latin typeface="+mj-lt"/>
              </a:rPr>
              <a:t>Ideal as lightweight </a:t>
            </a:r>
            <a:br>
              <a:rPr lang="en-US" sz="6600" dirty="0">
                <a:solidFill>
                  <a:srgbClr val="23527C"/>
                </a:solidFill>
                <a:latin typeface="+mj-lt"/>
              </a:rPr>
            </a:br>
            <a:r>
              <a:rPr lang="en-US" sz="6600" dirty="0">
                <a:solidFill>
                  <a:srgbClr val="23527C"/>
                </a:solidFill>
                <a:latin typeface="+mj-lt"/>
              </a:rPr>
              <a:t>function return value</a:t>
            </a:r>
            <a:endParaRPr lang="en-US" sz="6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5458821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2" name="Obdélník 1"/>
          <p:cNvSpPr/>
          <p:nvPr/>
        </p:nvSpPr>
        <p:spPr>
          <a:xfrm>
            <a:off x="835746" y="3044279"/>
            <a:ext cx="1075807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4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"Answer to unknown question"</a:t>
            </a:r>
            <a:r>
              <a:rPr lang="en-US" sz="4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42)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8323556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766837" y="1920270"/>
            <a:ext cx="48958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#2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Tuples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542040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943268" y="2663220"/>
            <a:ext cx="23144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Lists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3899028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54501" y="2663220"/>
            <a:ext cx="1069203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rgbClr val="23527C"/>
                </a:solidFill>
                <a:latin typeface="+mj-lt"/>
              </a:rPr>
              <a:t>F# list &lt;&gt; .NET List class</a:t>
            </a:r>
            <a:endParaRPr lang="en-US" sz="88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726967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14592" y="2663220"/>
            <a:ext cx="107718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Immutable by default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69960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4098" name="Picture 2" descr="http://www.winbeta.org/sites/default/files/news/don-syme_550_jpg-550x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033" y="1603891"/>
            <a:ext cx="5238750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ovéPole 9"/>
          <p:cNvSpPr txBox="1"/>
          <p:nvPr/>
        </p:nvSpPr>
        <p:spPr>
          <a:xfrm>
            <a:off x="6595400" y="1797784"/>
            <a:ext cx="479875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>
                <a:solidFill>
                  <a:srgbClr val="23527C"/>
                </a:solidFill>
              </a:rPr>
              <a:t>Don </a:t>
            </a:r>
            <a:r>
              <a:rPr lang="en-US" sz="8800" dirty="0" err="1">
                <a:solidFill>
                  <a:srgbClr val="23527C"/>
                </a:solidFill>
              </a:rPr>
              <a:t>Syme</a:t>
            </a:r>
            <a:endParaRPr lang="en-US" sz="8800" dirty="0">
              <a:solidFill>
                <a:srgbClr val="23527C"/>
              </a:solidFill>
            </a:endParaRPr>
          </a:p>
        </p:txBody>
      </p:sp>
      <p:pic>
        <p:nvPicPr>
          <p:cNvPr id="4100" name="Picture 4" descr="http://mspoweruser.com/wp-content/uploads/2014/12/microsoft_researc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2550" y="3100387"/>
            <a:ext cx="5124450" cy="337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821648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033497" y="2663220"/>
            <a:ext cx="101340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Essential type for FP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26018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766837" y="1920270"/>
            <a:ext cx="48958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#3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Lists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3357278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3606076" y="2663220"/>
            <a:ext cx="498886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Functions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9717189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875733" y="2663220"/>
            <a:ext cx="84495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First-class citizen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838656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63490" name="Picture 2" descr="http://blog.cleancoder.com/uncle-bob/images/fpvso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50" y="790574"/>
            <a:ext cx="8877300" cy="527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bdélník 7"/>
          <p:cNvSpPr/>
          <p:nvPr/>
        </p:nvSpPr>
        <p:spPr>
          <a:xfrm>
            <a:off x="2009495" y="6296744"/>
            <a:ext cx="84105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23527C"/>
                </a:solidFill>
              </a:rPr>
              <a:t>http://blog.cleancoder.com/uncle-bob/2014/11/24/FPvsOO.html</a:t>
            </a:r>
          </a:p>
        </p:txBody>
      </p:sp>
    </p:spTree>
    <p:extLst>
      <p:ext uri="{BB962C8B-B14F-4D97-AF65-F5344CB8AC3E}">
        <p14:creationId xmlns:p14="http://schemas.microsoft.com/office/powerpoint/2010/main" val="114982950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720350" y="1920270"/>
            <a:ext cx="498886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#4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Functions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143945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308801" y="2663220"/>
            <a:ext cx="35834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Option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935963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479833" y="1901220"/>
            <a:ext cx="94699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Do you remember 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NULL?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284926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1814512"/>
            <a:ext cx="4762500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215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3349864" y="2644170"/>
            <a:ext cx="57298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Use Option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75184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2896929" y="1052332"/>
            <a:ext cx="66638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Multi-paradigm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2847972" y="2764254"/>
            <a:ext cx="67617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Statically typed 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3361190" y="4596477"/>
            <a:ext cx="57352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 err="1">
                <a:solidFill>
                  <a:srgbClr val="23527C"/>
                </a:solidFill>
                <a:latin typeface="+mj-lt"/>
              </a:rPr>
              <a:t>OCaml</a:t>
            </a:r>
            <a:r>
              <a:rPr lang="en-US" sz="8000" dirty="0">
                <a:solidFill>
                  <a:srgbClr val="23527C"/>
                </a:solidFill>
                <a:latin typeface="+mj-lt"/>
              </a:rPr>
              <a:t> syntax</a:t>
            </a:r>
          </a:p>
        </p:txBody>
      </p:sp>
    </p:spTree>
    <p:extLst>
      <p:ext uri="{BB962C8B-B14F-4D97-AF65-F5344CB8AC3E}">
        <p14:creationId xmlns:p14="http://schemas.microsoft.com/office/powerpoint/2010/main" val="32722193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3048887" y="2644170"/>
            <a:ext cx="63317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Some(</a:t>
            </a:r>
            <a:r>
              <a:rPr lang="en-US" sz="9600" i="1" dirty="0">
                <a:solidFill>
                  <a:srgbClr val="23527C"/>
                </a:solidFill>
                <a:latin typeface="+mj-lt"/>
              </a:rPr>
              <a:t>value</a:t>
            </a:r>
            <a:r>
              <a:rPr lang="en-US" sz="9600" dirty="0">
                <a:solidFill>
                  <a:srgbClr val="23527C"/>
                </a:solidFill>
                <a:latin typeface="+mj-lt"/>
              </a:rPr>
              <a:t>)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6098968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783944" y="2644170"/>
            <a:ext cx="28616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None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653792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3019042" y="2644170"/>
            <a:ext cx="639149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Nothing else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294825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71682" name="Picture 2" descr="option realize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187" y="1271587"/>
            <a:ext cx="7667625" cy="4314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521314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720350" y="1920270"/>
            <a:ext cx="498886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#5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Options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9453815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734606" y="2663220"/>
            <a:ext cx="873181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Pattern Matching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4339662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846213" y="2663220"/>
            <a:ext cx="85086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Best. Thing. Ever.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7179070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2005425" y="1905506"/>
            <a:ext cx="841871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SWITCH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(on heavy drugs)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548919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234255" y="2663220"/>
            <a:ext cx="97325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Is everywhere in F#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3789310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1848879" y="1920270"/>
            <a:ext cx="873181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#6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Pattern Matching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32542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7170" name="Picture 2" descr="http://mspoweruser.com/wp-content/uploads/msn/2015/03/rsz_visual-studio-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229" y="2659862"/>
            <a:ext cx="6273800" cy="4179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www.jammer.biz/wp-content/uploads/2014/06/NuGet-Logo-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7575" y="3893996"/>
            <a:ext cx="3914776" cy="1421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ttps://nvisium.com/images/expertise/dotne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0817" y="628650"/>
            <a:ext cx="33528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866022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35939" y="2663220"/>
            <a:ext cx="107291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Discriminated Unions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1427106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253881" y="2663220"/>
            <a:ext cx="969329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Another essential type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454333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99646" y="2767280"/>
            <a:ext cx="1083027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Pattern Matching Support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3233455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149998" y="2151727"/>
            <a:ext cx="989200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 err="1">
                <a:solidFill>
                  <a:srgbClr val="23527C"/>
                </a:solidFill>
                <a:latin typeface="+mj-lt"/>
              </a:rPr>
              <a:t>Enum</a:t>
            </a:r>
            <a:r>
              <a:rPr lang="en-US" sz="8000" dirty="0">
                <a:solidFill>
                  <a:srgbClr val="23527C"/>
                </a:solidFill>
                <a:latin typeface="+mj-lt"/>
              </a:rPr>
              <a:t> </a:t>
            </a:r>
            <a:br>
              <a:rPr lang="en-US" sz="8000" dirty="0">
                <a:solidFill>
                  <a:srgbClr val="23527C"/>
                </a:solidFill>
                <a:latin typeface="+mj-lt"/>
              </a:rPr>
            </a:br>
            <a:r>
              <a:rPr lang="en-US" sz="8000" dirty="0">
                <a:solidFill>
                  <a:srgbClr val="23527C"/>
                </a:solidFill>
                <a:latin typeface="+mj-lt"/>
              </a:rPr>
              <a:t>(on even heavier drugs)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1318679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2443718" y="2151727"/>
            <a:ext cx="730456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Value that can be</a:t>
            </a:r>
            <a:br>
              <a:rPr lang="en-US" sz="8000" dirty="0">
                <a:solidFill>
                  <a:srgbClr val="23527C"/>
                </a:solidFill>
                <a:latin typeface="+mj-lt"/>
              </a:rPr>
            </a:br>
            <a:r>
              <a:rPr lang="en-US" sz="8000" dirty="0">
                <a:solidFill>
                  <a:srgbClr val="23527C"/>
                </a:solidFill>
                <a:latin typeface="+mj-lt"/>
              </a:rPr>
              <a:t> exactly </a:t>
            </a:r>
            <a:r>
              <a:rPr lang="en-US" sz="8000" b="1" dirty="0">
                <a:solidFill>
                  <a:srgbClr val="23527C"/>
                </a:solidFill>
                <a:latin typeface="+mj-lt"/>
              </a:rPr>
              <a:t>one</a:t>
            </a:r>
            <a:r>
              <a:rPr lang="en-US" sz="8000" dirty="0">
                <a:solidFill>
                  <a:srgbClr val="23527C"/>
                </a:solidFill>
                <a:latin typeface="+mj-lt"/>
              </a:rPr>
              <a:t> case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411261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850211" y="1920270"/>
            <a:ext cx="1072915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#7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Discriminated Unions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042244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4049115" y="2663220"/>
            <a:ext cx="41027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Records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2971191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185328" y="2151727"/>
            <a:ext cx="982134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Great for grouping data</a:t>
            </a:r>
            <a:br>
              <a:rPr lang="en-US" sz="8000" dirty="0">
                <a:solidFill>
                  <a:srgbClr val="23527C"/>
                </a:solidFill>
                <a:latin typeface="+mj-lt"/>
              </a:rPr>
            </a:br>
            <a:r>
              <a:rPr lang="en-US" sz="8000" dirty="0">
                <a:solidFill>
                  <a:srgbClr val="23527C"/>
                </a:solidFill>
                <a:latin typeface="+mj-lt"/>
              </a:rPr>
              <a:t>into structured format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467052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596049" y="2767280"/>
            <a:ext cx="899990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Immutable by default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7716169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2485689" y="2767280"/>
            <a:ext cx="72206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But easy to clone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18753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9218" name="Picture 2" descr="http://funny-pics.co/wp-content/uploads/funny-demotivational-poster-bear-high-fiv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250" y="2371725"/>
            <a:ext cx="4286250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ovéPole 7"/>
          <p:cNvSpPr txBox="1"/>
          <p:nvPr/>
        </p:nvSpPr>
        <p:spPr>
          <a:xfrm>
            <a:off x="2648120" y="561797"/>
            <a:ext cx="136447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F#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716774" y="561797"/>
            <a:ext cx="14574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C#</a:t>
            </a:r>
          </a:p>
        </p:txBody>
      </p:sp>
      <p:pic>
        <p:nvPicPr>
          <p:cNvPr id="9220" name="Picture 4" descr="http://funnyfilez.funnypart.com/pictures/FunnyPart-com-high_fiv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0" y="3052762"/>
            <a:ext cx="3810000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57317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891364" y="2767280"/>
            <a:ext cx="840929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Cannot be inherited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2206825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1568928" y="2151727"/>
            <a:ext cx="929171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Structural comparison</a:t>
            </a:r>
            <a:br>
              <a:rPr lang="en-US" sz="8000" dirty="0">
                <a:solidFill>
                  <a:srgbClr val="23527C"/>
                </a:solidFill>
                <a:latin typeface="+mj-lt"/>
              </a:rPr>
            </a:br>
            <a:r>
              <a:rPr lang="en-US" sz="8000" dirty="0">
                <a:solidFill>
                  <a:srgbClr val="23527C"/>
                </a:solidFill>
                <a:latin typeface="+mj-lt"/>
              </a:rPr>
              <a:t>and equality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6187423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799646" y="2767280"/>
            <a:ext cx="1083027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Pattern Matching Support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462623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2356198" y="2767280"/>
            <a:ext cx="77171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rgbClr val="23527C"/>
                </a:solidFill>
                <a:latin typeface="+mj-lt"/>
              </a:rPr>
              <a:t>“.” notation access</a:t>
            </a:r>
            <a:endParaRPr lang="en-US" sz="80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7688864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766843" y="1920270"/>
            <a:ext cx="489589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DEMO #8</a:t>
            </a:r>
            <a:br>
              <a:rPr lang="en-US" sz="9600" dirty="0">
                <a:solidFill>
                  <a:srgbClr val="23527C"/>
                </a:solidFill>
                <a:latin typeface="+mj-lt"/>
              </a:rPr>
            </a:br>
            <a:r>
              <a:rPr lang="en-US" sz="9600" dirty="0">
                <a:solidFill>
                  <a:srgbClr val="23527C"/>
                </a:solidFill>
                <a:latin typeface="+mj-lt"/>
              </a:rPr>
              <a:t>Records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9452780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073284" y="2644170"/>
            <a:ext cx="228299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Unit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4349203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80898" name="Picture 2" descr="http://cdn.gsmarena.com/pics/12/09/apple-parody/gsmarena_0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120" y="1733550"/>
            <a:ext cx="60293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295279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5753759" y="2644170"/>
            <a:ext cx="92204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()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36445626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6910733" y="1166842"/>
            <a:ext cx="415164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dirty="0">
                <a:solidFill>
                  <a:srgbClr val="23527C"/>
                </a:solidFill>
                <a:latin typeface="+mj-lt"/>
              </a:rPr>
              <a:t>Even</a:t>
            </a:r>
            <a:br>
              <a:rPr lang="en-US" sz="9600" b="1" dirty="0">
                <a:solidFill>
                  <a:srgbClr val="23527C"/>
                </a:solidFill>
                <a:latin typeface="+mj-lt"/>
              </a:rPr>
            </a:br>
            <a:r>
              <a:rPr lang="en-US" sz="9600" b="1" dirty="0">
                <a:solidFill>
                  <a:srgbClr val="23527C"/>
                </a:solidFill>
                <a:latin typeface="+mj-lt"/>
              </a:rPr>
              <a:t>cooler</a:t>
            </a:r>
            <a:br>
              <a:rPr lang="en-US" sz="9600" b="1" dirty="0">
                <a:solidFill>
                  <a:srgbClr val="23527C"/>
                </a:solidFill>
                <a:latin typeface="+mj-lt"/>
              </a:rPr>
            </a:br>
            <a:r>
              <a:rPr lang="en-US" sz="9600" b="1" dirty="0">
                <a:solidFill>
                  <a:srgbClr val="23527C"/>
                </a:solidFill>
                <a:latin typeface="+mj-lt"/>
              </a:rPr>
              <a:t>features</a:t>
            </a:r>
          </a:p>
        </p:txBody>
      </p:sp>
      <p:pic>
        <p:nvPicPr>
          <p:cNvPr id="104450" name="Picture 2" descr=" - &quot;Hahaha, little does Billy Junior know, Daddy don'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67" y="1209672"/>
            <a:ext cx="5238750" cy="4648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740274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7808" y="3273038"/>
            <a:ext cx="4933950" cy="1476375"/>
          </a:xfrm>
          <a:prstGeom prst="rect">
            <a:avLst/>
          </a:prstGeom>
        </p:spPr>
      </p:pic>
      <p:sp>
        <p:nvSpPr>
          <p:cNvPr id="6" name="Obdélník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Obdélník 6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654659" y="2644170"/>
            <a:ext cx="512024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rgbClr val="23527C"/>
                </a:solidFill>
                <a:latin typeface="+mj-lt"/>
              </a:rPr>
              <a:t>Operators</a:t>
            </a:r>
            <a:endParaRPr lang="en-US" sz="9600" b="1" dirty="0">
              <a:solidFill>
                <a:srgbClr val="23527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68033331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934</TotalTime>
  <Words>360</Words>
  <Application>Microsoft Office PowerPoint</Application>
  <PresentationFormat>Širokoúhlá obrazovka</PresentationFormat>
  <Paragraphs>380</Paragraphs>
  <Slides>124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124</vt:i4>
      </vt:variant>
    </vt:vector>
  </HeadingPairs>
  <TitlesOfParts>
    <vt:vector size="129" baseType="lpstr">
      <vt:lpstr>Arial</vt:lpstr>
      <vt:lpstr>Calibri</vt:lpstr>
      <vt:lpstr>Calibri Light</vt:lpstr>
      <vt:lpstr>Consolas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Roman Provazník</dc:creator>
  <cp:lastModifiedBy>Roman Provazník</cp:lastModifiedBy>
  <cp:revision>43</cp:revision>
  <dcterms:created xsi:type="dcterms:W3CDTF">2016-03-21T20:02:48Z</dcterms:created>
  <dcterms:modified xsi:type="dcterms:W3CDTF">2016-03-30T06:40:10Z</dcterms:modified>
</cp:coreProperties>
</file>

<file path=docProps/thumbnail.jpeg>
</file>